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25" r:id="rId2"/>
  </p:sldMasterIdLst>
  <p:notesMasterIdLst>
    <p:notesMasterId r:id="rId37"/>
  </p:notesMasterIdLst>
  <p:handoutMasterIdLst>
    <p:handoutMasterId r:id="rId38"/>
  </p:handoutMasterIdLst>
  <p:sldIdLst>
    <p:sldId id="607" r:id="rId3"/>
    <p:sldId id="688" r:id="rId4"/>
    <p:sldId id="657" r:id="rId5"/>
    <p:sldId id="677" r:id="rId6"/>
    <p:sldId id="678" r:id="rId7"/>
    <p:sldId id="679" r:id="rId8"/>
    <p:sldId id="680" r:id="rId9"/>
    <p:sldId id="656" r:id="rId10"/>
    <p:sldId id="655" r:id="rId11"/>
    <p:sldId id="658" r:id="rId12"/>
    <p:sldId id="660" r:id="rId13"/>
    <p:sldId id="692" r:id="rId14"/>
    <p:sldId id="686" r:id="rId15"/>
    <p:sldId id="659" r:id="rId16"/>
    <p:sldId id="674" r:id="rId17"/>
    <p:sldId id="662" r:id="rId18"/>
    <p:sldId id="665" r:id="rId19"/>
    <p:sldId id="666" r:id="rId20"/>
    <p:sldId id="667" r:id="rId21"/>
    <p:sldId id="669" r:id="rId22"/>
    <p:sldId id="670" r:id="rId23"/>
    <p:sldId id="671" r:id="rId24"/>
    <p:sldId id="672" r:id="rId25"/>
    <p:sldId id="673" r:id="rId26"/>
    <p:sldId id="675" r:id="rId27"/>
    <p:sldId id="676" r:id="rId28"/>
    <p:sldId id="681" r:id="rId29"/>
    <p:sldId id="682" r:id="rId30"/>
    <p:sldId id="683" r:id="rId31"/>
    <p:sldId id="684" r:id="rId32"/>
    <p:sldId id="685" r:id="rId33"/>
    <p:sldId id="687" r:id="rId34"/>
    <p:sldId id="691" r:id="rId35"/>
    <p:sldId id="690" r:id="rId3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ren Gardner" initials="" lastIdx="28" clrIdx="0"/>
  <p:cmAuthor id="1" name="Molly Follmer" initials="" lastIdx="1" clrIdx="1"/>
  <p:cmAuthor id="2" name="Nancy Beckman" initials="NB" lastIdx="24" clrIdx="2"/>
  <p:cmAuthor id="3" name="Nancy Beckman" initials="" lastIdx="3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5F3"/>
    <a:srgbClr val="BCBCBC"/>
    <a:srgbClr val="A7A7A7"/>
    <a:srgbClr val="FF3733"/>
    <a:srgbClr val="4D4D4D"/>
    <a:srgbClr val="9F9F9F"/>
    <a:srgbClr val="BCD3B4"/>
    <a:srgbClr val="FCD3A5"/>
    <a:srgbClr val="ADC2D6"/>
    <a:srgbClr val="5C8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9" autoAdjust="0"/>
    <p:restoredTop sz="92949" autoAdjust="0"/>
  </p:normalViewPr>
  <p:slideViewPr>
    <p:cSldViewPr snapToGrid="0" snapToObjects="1">
      <p:cViewPr>
        <p:scale>
          <a:sx n="99" d="100"/>
          <a:sy n="99" d="100"/>
        </p:scale>
        <p:origin x="-170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952"/>
    </p:cViewPr>
  </p:sorterViewPr>
  <p:notesViewPr>
    <p:cSldViewPr snapToGrid="0" snapToObjects="1">
      <p:cViewPr>
        <p:scale>
          <a:sx n="112" d="100"/>
          <a:sy n="112" d="100"/>
        </p:scale>
        <p:origin x="-1856" y="16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E216A-2820-0949-8085-A0C8601B4D46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3652F-EFBB-204D-8B52-F475901F9A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3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742CDB9-A28F-934F-9122-11CA73377DE3}" type="datetimeFigureOut">
              <a:rPr lang="en-US"/>
              <a:pPr>
                <a:defRPr/>
              </a:pPr>
              <a:t>11/13/15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875D105-B6DD-4C47-A593-5C16B37E9E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318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0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88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www.sonatype.org</a:t>
            </a:r>
            <a:r>
              <a:rPr lang="en-US" dirty="0" smtClean="0"/>
              <a:t>/nexus/</a:t>
            </a:r>
          </a:p>
          <a:p>
            <a:endParaRPr lang="en-US" dirty="0" smtClean="0"/>
          </a:p>
          <a:p>
            <a:r>
              <a:rPr lang="en-US" dirty="0" smtClean="0"/>
              <a:t>http://bit.ly/1Fc7BRV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2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www.sonatype.org</a:t>
            </a:r>
            <a:r>
              <a:rPr lang="en-US" dirty="0" smtClean="0"/>
              <a:t>/nexus/</a:t>
            </a:r>
          </a:p>
          <a:p>
            <a:endParaRPr lang="en-US" dirty="0" smtClean="0"/>
          </a:p>
          <a:p>
            <a:r>
              <a:rPr lang="en-US" dirty="0" smtClean="0"/>
              <a:t>http://bit.ly/1Fc7BRV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2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www.sonatype.org</a:t>
            </a:r>
            <a:r>
              <a:rPr lang="en-US" dirty="0" smtClean="0"/>
              <a:t>/nexus/</a:t>
            </a:r>
          </a:p>
          <a:p>
            <a:endParaRPr lang="en-US" dirty="0" smtClean="0"/>
          </a:p>
          <a:p>
            <a:r>
              <a:rPr lang="en-US" dirty="0" smtClean="0"/>
              <a:t>http://bit.ly/1Fc7BRV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2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onatype_image-bottom.jpg"/>
          <p:cNvPicPr>
            <a:picLocks noChangeAspect="1"/>
          </p:cNvPicPr>
          <p:nvPr userDrawn="1"/>
        </p:nvPicPr>
        <p:blipFill>
          <a:blip r:embed="rId2">
            <a:alphaModFix/>
          </a:blip>
          <a:srcRect b="37126"/>
          <a:stretch>
            <a:fillRect/>
          </a:stretch>
        </p:blipFill>
        <p:spPr>
          <a:xfrm>
            <a:off x="0" y="4989513"/>
            <a:ext cx="9144000" cy="1868487"/>
          </a:xfrm>
          <a:prstGeom prst="rect">
            <a:avLst/>
          </a:prstGeom>
        </p:spPr>
      </p:pic>
      <p:pic>
        <p:nvPicPr>
          <p:cNvPr id="10" name="Picture 9" descr="sonatype_image-top.jpg"/>
          <p:cNvPicPr>
            <a:picLocks noChangeAspect="1"/>
          </p:cNvPicPr>
          <p:nvPr userDrawn="1"/>
        </p:nvPicPr>
        <p:blipFill>
          <a:blip r:embed="rId3">
            <a:alphaModFix/>
          </a:blip>
          <a:srcRect t="33047"/>
          <a:stretch>
            <a:fillRect/>
          </a:stretch>
        </p:blipFill>
        <p:spPr>
          <a:xfrm>
            <a:off x="0" y="0"/>
            <a:ext cx="9144000" cy="19811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905000"/>
            <a:ext cx="9144000" cy="30950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7000">
                <a:schemeClr val="bg1"/>
              </a:gs>
              <a:gs pos="10000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onatype-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4" y="2885879"/>
            <a:ext cx="2537355" cy="529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67" y="2127250"/>
            <a:ext cx="5071533" cy="2074333"/>
          </a:xfrm>
        </p:spPr>
        <p:txBody>
          <a:bodyPr anchor="ctr" anchorCtr="0"/>
          <a:lstStyle>
            <a:lvl1pPr>
              <a:defRPr sz="2800" b="0" cap="none">
                <a:solidFill>
                  <a:srgbClr val="A7A7A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667" y="4201583"/>
            <a:ext cx="5071533" cy="582084"/>
          </a:xfrm>
        </p:spPr>
        <p:txBody>
          <a:bodyPr anchor="b" anchorCtr="0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15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a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 bwMode="gray">
          <a:xfrm>
            <a:off x="4709583" y="1195917"/>
            <a:ext cx="3947583" cy="4976283"/>
          </a:xfrm>
          <a:prstGeom prst="roundRect">
            <a:avLst>
              <a:gd name="adj" fmla="val 2505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  <a:tileRect/>
          </a:gradFill>
          <a:ln w="28575">
            <a:noFill/>
            <a:round/>
            <a:headEnd type="triangle" w="lg" len="lg"/>
            <a:tailEnd type="triangle" w="lg" len="lg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 userDrawn="1"/>
        </p:nvSpPr>
        <p:spPr bwMode="gray">
          <a:xfrm>
            <a:off x="486832" y="1195916"/>
            <a:ext cx="3926417" cy="4976283"/>
          </a:xfrm>
          <a:prstGeom prst="roundRect">
            <a:avLst>
              <a:gd name="adj" fmla="val 2505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  <a:tileRect/>
          </a:gradFill>
          <a:ln w="28575">
            <a:noFill/>
            <a:round/>
            <a:headEnd type="triangle" w="lg" len="lg"/>
            <a:tailEnd type="triangle" w="lg" len="lg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 smtClean="0"/>
              <a:t>Master</a:t>
            </a:r>
            <a:r>
              <a:rPr lang="en-US" dirty="0" smtClean="0"/>
              <a:t>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2" y="1195917"/>
            <a:ext cx="3926417" cy="4762500"/>
          </a:xfrm>
          <a:noFill/>
        </p:spPr>
        <p:txBody>
          <a:bodyPr lIns="91440" rIns="91440"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68AB3D57-2525-5F49-B162-4B5DF1663EEE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09583" y="1195918"/>
            <a:ext cx="3947583" cy="4762500"/>
          </a:xfrm>
          <a:noFill/>
        </p:spPr>
        <p:txBody>
          <a:bodyPr lIns="91440" rIns="91440"/>
          <a:lstStyle>
            <a:lvl5pPr marL="123444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31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r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 smtClean="0"/>
              <a:t>Master</a:t>
            </a:r>
            <a:r>
              <a:rPr lang="en-US" dirty="0" smtClean="0"/>
              <a:t>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6878" y="1195917"/>
            <a:ext cx="2847455" cy="4976283"/>
          </a:xfrm>
        </p:spPr>
        <p:txBody>
          <a:bodyPr lIns="0" rIns="0"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			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68AB3D57-2525-5F49-B162-4B5DF1663EEE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513675" y="1195917"/>
            <a:ext cx="2836325" cy="4976283"/>
          </a:xfrm>
        </p:spPr>
        <p:txBody>
          <a:bodyPr lIns="0" rIns="0"/>
          <a:lstStyle>
            <a:lvl5pPr marL="123444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			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466424" y="1195918"/>
            <a:ext cx="2275416" cy="50064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12"/>
          </p:nvPr>
        </p:nvSpPr>
        <p:spPr>
          <a:xfrm>
            <a:off x="6604007" y="1386417"/>
            <a:ext cx="2011363" cy="4677833"/>
          </a:xfrm>
        </p:spPr>
        <p:txBody>
          <a:bodyPr lIns="0" rIns="0"/>
          <a:lstStyle>
            <a:lvl1pPr marL="182880" indent="-182880">
              <a:buFont typeface="Arial"/>
              <a:buChar char="•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31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natype_image.jpg"/>
          <p:cNvPicPr>
            <a:picLocks noChangeAspect="1"/>
          </p:cNvPicPr>
          <p:nvPr userDrawn="1"/>
        </p:nvPicPr>
        <p:blipFill>
          <a:blip r:embed="rId2">
            <a:alphaModFix amt="24000"/>
          </a:blip>
          <a:srcRect t="13340" b="16381"/>
          <a:stretch>
            <a:fillRect/>
          </a:stretch>
        </p:blipFill>
        <p:spPr>
          <a:xfrm>
            <a:off x="0" y="2698750"/>
            <a:ext cx="9144000" cy="415925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-2860842" y="4812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pic>
        <p:nvPicPr>
          <p:cNvPr id="13" name="Picture 12" descr="Sonatype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6966" y="1629830"/>
            <a:ext cx="7653867" cy="1132417"/>
          </a:xfrm>
        </p:spPr>
        <p:txBody>
          <a:bodyPr anchor="b" anchorCtr="0">
            <a:noAutofit/>
          </a:bodyPr>
          <a:lstStyle>
            <a:lvl1pPr marL="0" indent="0" algn="l">
              <a:buFontTx/>
              <a:buNone/>
              <a:defRPr sz="3600" b="1" cap="all" baseline="0">
                <a:solidFill>
                  <a:schemeClr val="accent1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706966" y="2762247"/>
            <a:ext cx="7653867" cy="1661586"/>
          </a:xfrm>
        </p:spPr>
        <p:txBody>
          <a:bodyPr/>
          <a:lstStyle>
            <a:lvl1pPr>
              <a:defRPr sz="1800" b="0" cap="none">
                <a:solidFill>
                  <a:srgbClr val="A7A7A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32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-2860842" y="4812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pic>
        <p:nvPicPr>
          <p:cNvPr id="13" name="Picture 12" descr="Sonatype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6965" y="1619235"/>
            <a:ext cx="7685618" cy="1132417"/>
          </a:xfrm>
        </p:spPr>
        <p:txBody>
          <a:bodyPr anchor="b" anchorCtr="0">
            <a:noAutofit/>
          </a:bodyPr>
          <a:lstStyle>
            <a:lvl1pPr marL="0" indent="0" algn="l">
              <a:buFontTx/>
              <a:buNone/>
              <a:defRPr sz="3600" b="1" cap="all" baseline="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706966" y="2762247"/>
            <a:ext cx="7685618" cy="1661586"/>
          </a:xfrm>
        </p:spPr>
        <p:txBody>
          <a:bodyPr/>
          <a:lstStyle>
            <a:lvl1pPr>
              <a:defRPr sz="1800" b="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32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-2860842" y="4812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pic>
        <p:nvPicPr>
          <p:cNvPr id="13" name="Picture 12" descr="Sonatype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6966" y="1629830"/>
            <a:ext cx="7643284" cy="1132417"/>
          </a:xfrm>
        </p:spPr>
        <p:txBody>
          <a:bodyPr anchor="b" anchorCtr="0">
            <a:noAutofit/>
          </a:bodyPr>
          <a:lstStyle>
            <a:lvl1pPr marL="0" indent="0" algn="l">
              <a:buFontTx/>
              <a:buNone/>
              <a:defRPr sz="3600" b="1" cap="all" baseline="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706966" y="2762247"/>
            <a:ext cx="7643284" cy="1661586"/>
          </a:xfrm>
        </p:spPr>
        <p:txBody>
          <a:bodyPr/>
          <a:lstStyle>
            <a:lvl1pPr>
              <a:defRPr sz="1800" b="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32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-2860842" y="4812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pic>
        <p:nvPicPr>
          <p:cNvPr id="13" name="Picture 12" descr="Sonatype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6966" y="1629830"/>
            <a:ext cx="7632701" cy="1132417"/>
          </a:xfrm>
        </p:spPr>
        <p:txBody>
          <a:bodyPr anchor="b" anchorCtr="0">
            <a:noAutofit/>
          </a:bodyPr>
          <a:lstStyle>
            <a:lvl1pPr marL="0" indent="0" algn="l">
              <a:buFontTx/>
              <a:buNone/>
              <a:defRPr sz="3600" b="1" cap="all" baseline="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706966" y="2762247"/>
            <a:ext cx="7632701" cy="1661586"/>
          </a:xfrm>
        </p:spPr>
        <p:txBody>
          <a:bodyPr/>
          <a:lstStyle>
            <a:lvl1pPr>
              <a:defRPr sz="1800" b="0" cap="none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32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5ECE-A474-134A-843B-1A37C99558D1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787B-60B0-394C-9123-A4C88BCAD0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sonatype_image-bottom.jpg"/>
          <p:cNvPicPr>
            <a:picLocks noChangeAspect="1"/>
          </p:cNvPicPr>
          <p:nvPr userDrawn="1"/>
        </p:nvPicPr>
        <p:blipFill>
          <a:blip r:embed="rId2">
            <a:alphaModFix/>
          </a:blip>
          <a:srcRect b="37126"/>
          <a:stretch>
            <a:fillRect/>
          </a:stretch>
        </p:blipFill>
        <p:spPr>
          <a:xfrm>
            <a:off x="0" y="4989513"/>
            <a:ext cx="9144000" cy="1868487"/>
          </a:xfrm>
          <a:prstGeom prst="rect">
            <a:avLst/>
          </a:prstGeom>
        </p:spPr>
      </p:pic>
      <p:pic>
        <p:nvPicPr>
          <p:cNvPr id="8" name="Picture 7" descr="sonatype_image-top.jpg"/>
          <p:cNvPicPr>
            <a:picLocks noChangeAspect="1"/>
          </p:cNvPicPr>
          <p:nvPr userDrawn="1"/>
        </p:nvPicPr>
        <p:blipFill>
          <a:blip r:embed="rId3">
            <a:alphaModFix/>
          </a:blip>
          <a:srcRect t="33047"/>
          <a:stretch>
            <a:fillRect/>
          </a:stretch>
        </p:blipFill>
        <p:spPr>
          <a:xfrm>
            <a:off x="0" y="0"/>
            <a:ext cx="9144000" cy="19811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905000"/>
            <a:ext cx="9144000" cy="30950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7000">
                <a:schemeClr val="bg1"/>
              </a:gs>
              <a:gs pos="10000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onatype-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4" y="2885879"/>
            <a:ext cx="2537355" cy="5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80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51150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82232"/>
      </p:ext>
    </p:extLst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18297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e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2"/>
          </p:nvPr>
        </p:nvSpPr>
        <p:spPr>
          <a:xfrm>
            <a:off x="486834" y="1164167"/>
            <a:ext cx="8180916" cy="5080000"/>
          </a:xfrm>
        </p:spPr>
        <p:txBody>
          <a:bodyPr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98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09926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0D255-8494-044F-9805-8D163D5243DD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21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822-380A-C44A-81E1-83E9E6BA5521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87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35947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27688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82671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86795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-2860842" y="4812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pic>
        <p:nvPicPr>
          <p:cNvPr id="13" name="Picture 12" descr="Sonatype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6965" y="1619235"/>
            <a:ext cx="7685618" cy="1132417"/>
          </a:xfrm>
        </p:spPr>
        <p:txBody>
          <a:bodyPr anchor="b" anchorCtr="0">
            <a:noAutofit/>
          </a:bodyPr>
          <a:lstStyle>
            <a:lvl1pPr marL="0" indent="0" algn="l">
              <a:buFontTx/>
              <a:buNone/>
              <a:defRPr sz="3600" b="1" cap="all" baseline="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706966" y="2762247"/>
            <a:ext cx="7685618" cy="1661586"/>
          </a:xfrm>
        </p:spPr>
        <p:txBody>
          <a:bodyPr/>
          <a:lstStyle>
            <a:lvl1pPr>
              <a:defRPr sz="1800" b="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32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e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2"/>
          </p:nvPr>
        </p:nvSpPr>
        <p:spPr>
          <a:xfrm>
            <a:off x="486834" y="1164167"/>
            <a:ext cx="8180916" cy="5080000"/>
          </a:xfrm>
        </p:spPr>
        <p:txBody>
          <a:bodyPr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42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ponents-small.jpg"/>
          <p:cNvPicPr>
            <a:picLocks noChangeAspect="1"/>
          </p:cNvPicPr>
          <p:nvPr userDrawn="1"/>
        </p:nvPicPr>
        <p:blipFill>
          <a:blip r:embed="rId2">
            <a:alphaModFix amt="24000"/>
          </a:blip>
          <a:srcRect r="8963"/>
          <a:stretch>
            <a:fillRect/>
          </a:stretch>
        </p:blipFill>
        <p:spPr>
          <a:xfrm>
            <a:off x="5166783" y="4279904"/>
            <a:ext cx="3977217" cy="245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0898C381-C00A-924F-8FB1-DA007AC3319E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86834" y="1164167"/>
            <a:ext cx="8180916" cy="5080000"/>
          </a:xfrm>
        </p:spPr>
        <p:txBody>
          <a:bodyPr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14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ponents-small.jpg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 r="-11059" b="49655"/>
          <a:stretch>
            <a:fillRect/>
          </a:stretch>
        </p:blipFill>
        <p:spPr>
          <a:xfrm>
            <a:off x="117899" y="3926438"/>
            <a:ext cx="9362611" cy="2381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0898C381-C00A-924F-8FB1-DA007AC3319E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86834" y="1164167"/>
            <a:ext cx="8180916" cy="5080000"/>
          </a:xfrm>
        </p:spPr>
        <p:txBody>
          <a:bodyPr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14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67C0D255-8494-044F-9805-8D163D5243DD}" type="datetime1">
              <a:rPr lang="en-US"/>
              <a:pPr/>
              <a:t>11/13/15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Headlin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8538" y="544000"/>
            <a:ext cx="7684045" cy="360446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400" baseline="0">
                <a:solidFill>
                  <a:schemeClr val="accent5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3/19/14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18417" y="984864"/>
            <a:ext cx="4974166" cy="708471"/>
          </a:xfrm>
        </p:spPr>
        <p:txBody>
          <a:bodyPr anchor="t" anchorCtr="0"/>
          <a:lstStyle>
            <a:lvl1pPr algn="r">
              <a:lnSpc>
                <a:spcPct val="80000"/>
              </a:lnSpc>
              <a:defRPr sz="4800" cap="all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53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18A4822-380A-C44A-81E1-83E9E6BA5521}" type="datetime1">
              <a:rPr lang="en-US"/>
              <a:pPr/>
              <a:t>11/13/15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32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6250" y="189764"/>
            <a:ext cx="8148638" cy="360446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800" baseline="0">
                <a:solidFill>
                  <a:schemeClr val="accent5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DF07B7A2-5A38-994C-A0F8-FD5791465341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6250" y="567126"/>
            <a:ext cx="8148638" cy="708471"/>
          </a:xfrm>
        </p:spPr>
        <p:txBody>
          <a:bodyPr tIns="0" anchor="t" anchorCtr="0"/>
          <a:lstStyle>
            <a:lvl1pPr algn="l">
              <a:defRPr sz="280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76250" y="1555750"/>
            <a:ext cx="5503333" cy="4646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117167" y="1555750"/>
            <a:ext cx="2507721" cy="4646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2"/>
          </p:nvPr>
        </p:nvSpPr>
        <p:spPr>
          <a:xfrm>
            <a:off x="6223001" y="1743821"/>
            <a:ext cx="2275418" cy="4320429"/>
          </a:xfrm>
        </p:spPr>
        <p:txBody>
          <a:bodyPr/>
          <a:lstStyle>
            <a:lvl1pPr marL="182880" indent="-182880">
              <a:buFont typeface="Arial"/>
              <a:buChar char="•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11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 smtClean="0"/>
              <a:t>Master</a:t>
            </a:r>
            <a:r>
              <a:rPr lang="en-US" dirty="0" smtClean="0"/>
              <a:t>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2" y="1195917"/>
            <a:ext cx="3989917" cy="4976283"/>
          </a:xfrm>
        </p:spPr>
        <p:txBody>
          <a:bodyPr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68AB3D57-2525-5F49-B162-4B5DF1663EEE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30750" y="1195917"/>
            <a:ext cx="3937000" cy="4976283"/>
          </a:xfrm>
        </p:spPr>
        <p:txBody>
          <a:bodyPr/>
          <a:lstStyle>
            <a:lvl5pPr marL="123444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31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theme" Target="../theme/theme2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86833" y="254004"/>
            <a:ext cx="8180917" cy="77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6833" y="1164168"/>
            <a:ext cx="8180917" cy="512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 rot="10800000">
            <a:off x="190500" y="6286751"/>
            <a:ext cx="8756518" cy="158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onatype-logo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2502F5D9-A7D5-E54C-BCA5-BB21B70A69EF}" type="datetime1">
              <a:rPr lang="en-US"/>
              <a:pPr/>
              <a:t>11/13/15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i="0" kern="1200" cap="none" baseline="0">
          <a:solidFill>
            <a:schemeClr val="accent1"/>
          </a:solidFill>
          <a:latin typeface="Calibri"/>
          <a:ea typeface="ＭＳ Ｐゴシック" charset="0"/>
          <a:cs typeface="Calibri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9pPr>
    </p:titleStyle>
    <p:bodyStyle>
      <a:lvl1pPr marL="0" indent="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b="0" i="0" kern="1200">
          <a:solidFill>
            <a:schemeClr val="accent5"/>
          </a:solidFill>
          <a:latin typeface="Calibri"/>
          <a:ea typeface="ＭＳ Ｐゴシック" charset="0"/>
          <a:cs typeface="Calibri"/>
        </a:defRPr>
      </a:lvl1pPr>
      <a:lvl2pPr marL="283464" indent="-283464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000" b="0" i="0" kern="1200">
          <a:solidFill>
            <a:srgbClr val="4D4D4D"/>
          </a:solidFill>
          <a:latin typeface="Calibri"/>
          <a:ea typeface="ＭＳ Ｐゴシック" charset="0"/>
          <a:cs typeface="Calibri"/>
        </a:defRPr>
      </a:lvl2pPr>
      <a:lvl3pPr marL="59436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b="0" i="0" kern="1200">
          <a:solidFill>
            <a:srgbClr val="575757"/>
          </a:solidFill>
          <a:latin typeface="Calibri"/>
          <a:ea typeface="ＭＳ Ｐゴシック" charset="0"/>
          <a:cs typeface="Calibri"/>
        </a:defRPr>
      </a:lvl3pPr>
      <a:lvl4pPr marL="96012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Arial" charset="0"/>
        <a:buChar char="•"/>
        <a:defRPr sz="1600" b="0" i="0" kern="1200">
          <a:solidFill>
            <a:srgbClr val="4D4D4D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rot="10800000">
            <a:off x="190500" y="6286751"/>
            <a:ext cx="8756518" cy="158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onatype-logo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8" r:id="rId12"/>
    <p:sldLayoutId id="2147483739" r:id="rId13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wso2.org/2014-01reshaping-ea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2.png"/><Relationship Id="rId3" Type="http://schemas.openxmlformats.org/officeDocument/2006/relationships/hyperlink" Target="http://www.momentumsi.com/devops-implementation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-935.ibm.com/services/us/gbs/online/devops.html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sanjeev-sharma/ibm-pulse-2013-session-devops-for-mobile-apps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ichaelElder/cdo-1426-trends-and-future-for-dev-opsv51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zsofts.com/?p=15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dzone.com/articles/anatomy-devops-orchestration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kr2010/blueprinting-devops-for-digital-transformationv4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trick.com/devops/architecture-of-devops/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hyperlink" Target="http://www.slideshare.net/collabNet/achieving-devops-using-open-source-tools-in-the-enterprise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ntinuousdelivery.com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blog.codecentric.de/en/2012/08/tutorial-create-a-jenkins-plugin-to-integrate-jenkins-and-nexus-repositor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ntinuousdelivery.com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blog.codecentric.de/en/2012/08/tutorial-create-a-jenkins-plugin-to-integrate-jenkins-and-nexus-repositor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ntinuousdelivery.com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blog.codecentric.de/en/2012/08/tutorial-create-a-jenkins-plugin-to-integrate-jenkins-and-nexus-repository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ntinuousdelivery.com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blog.codecentric.de/en/2012/08/tutorial-create-a-jenkins-plugin-to-integrate-jenkins-and-nexus-repositor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hyperlink" Target="http://www.slideshare.net/cobiacomm/driving-enterprise-architecture-redesign-cloudnative-platforms-apis-and-devops" TargetMode="Externa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decentric.de/en/2012/08/tutorial-create-a-jenkins-plugin-to-integrate-jenkins-and-nexus-repository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onatyp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617885"/>
            <a:ext cx="9144000" cy="338221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111500" y="2258132"/>
            <a:ext cx="6032500" cy="260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500" b="1" i="0" u="none" strike="noStrike" kern="1200" cap="all" spc="0" normalizeH="0" baseline="0" noProof="0" dirty="0" smtClean="0">
              <a:ln>
                <a:noFill/>
              </a:ln>
              <a:solidFill>
                <a:srgbClr val="9F9F9F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  <a:p>
            <a:pPr marL="0" marR="0" lvl="0" indent="0" defTabSz="4572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cap="all" dirty="0" smtClean="0">
                <a:solidFill>
                  <a:srgbClr val="9F9F9F"/>
                </a:solidFill>
                <a:latin typeface="Calibri"/>
                <a:cs typeface="Calibri"/>
              </a:rPr>
              <a:t>DevOps </a:t>
            </a:r>
            <a:r>
              <a:rPr lang="en-US" sz="2800" b="1" dirty="0" smtClean="0">
                <a:solidFill>
                  <a:srgbClr val="9F9F9F"/>
                </a:solidFill>
                <a:latin typeface="Calibri"/>
                <a:cs typeface="Calibri"/>
              </a:rPr>
              <a:t>and </a:t>
            </a:r>
            <a:r>
              <a:rPr lang="en-US" sz="2800" b="1" cap="all" dirty="0" smtClean="0">
                <a:solidFill>
                  <a:srgbClr val="9F9F9F"/>
                </a:solidFill>
                <a:latin typeface="Calibri"/>
                <a:cs typeface="Calibri"/>
              </a:rPr>
              <a:t>Continuous Delivery </a:t>
            </a:r>
          </a:p>
          <a:p>
            <a:pPr marL="0" marR="0" lvl="0" indent="0" defTabSz="4572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cap="all" dirty="0" smtClean="0">
                <a:solidFill>
                  <a:srgbClr val="9F9F9F"/>
                </a:solidFill>
                <a:latin typeface="Calibri"/>
                <a:cs typeface="Calibri"/>
              </a:rPr>
              <a:t>Reference Architectures</a:t>
            </a:r>
          </a:p>
          <a:p>
            <a:pPr marL="0" marR="0" lvl="0" indent="0" defTabSz="4572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i="1" cap="all" dirty="0" smtClean="0">
                <a:solidFill>
                  <a:schemeClr val="tx2"/>
                </a:solidFill>
                <a:latin typeface="Calibri"/>
                <a:cs typeface="Calibri"/>
              </a:rPr>
              <a:t>Volume 2</a:t>
            </a:r>
          </a:p>
        </p:txBody>
      </p:sp>
      <p:pic>
        <p:nvPicPr>
          <p:cNvPr id="15" name="Picture 14" descr="Sonatyp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4" y="2885879"/>
            <a:ext cx="2537355" cy="529905"/>
          </a:xfrm>
          <a:prstGeom prst="rect">
            <a:avLst/>
          </a:prstGeom>
        </p:spPr>
      </p:pic>
      <p:pic>
        <p:nvPicPr>
          <p:cNvPr id="9" name="Picture 8" descr="sonatype_image-bottom.jpg"/>
          <p:cNvPicPr>
            <a:picLocks noChangeAspect="1"/>
          </p:cNvPicPr>
          <p:nvPr/>
        </p:nvPicPr>
        <p:blipFill>
          <a:blip r:embed="rId4">
            <a:alphaModFix/>
          </a:blip>
          <a:srcRect b="37126"/>
          <a:stretch>
            <a:fillRect/>
          </a:stretch>
        </p:blipFill>
        <p:spPr>
          <a:xfrm>
            <a:off x="0" y="4989513"/>
            <a:ext cx="9144000" cy="1868487"/>
          </a:xfrm>
          <a:prstGeom prst="rect">
            <a:avLst/>
          </a:prstGeom>
        </p:spPr>
      </p:pic>
      <p:pic>
        <p:nvPicPr>
          <p:cNvPr id="11" name="Picture 10" descr="sonatype_image-top.jpg"/>
          <p:cNvPicPr>
            <a:picLocks noChangeAspect="1"/>
          </p:cNvPicPr>
          <p:nvPr/>
        </p:nvPicPr>
        <p:blipFill>
          <a:blip r:embed="rId5">
            <a:alphaModFix/>
          </a:blip>
          <a:srcRect t="33047"/>
          <a:stretch>
            <a:fillRect/>
          </a:stretch>
        </p:blipFill>
        <p:spPr>
          <a:xfrm>
            <a:off x="0" y="0"/>
            <a:ext cx="9144000" cy="19811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0" y="3886200"/>
            <a:ext cx="3732169" cy="1103313"/>
          </a:xfrm>
        </p:spPr>
        <p:txBody>
          <a:bodyPr>
            <a:normAutofit/>
          </a:bodyPr>
          <a:lstStyle/>
          <a:p>
            <a:pPr algn="l"/>
            <a:r>
              <a:rPr lang="en-US" sz="1600" dirty="0" smtClean="0"/>
              <a:t>Derek E. Weeks   (@weekstweets)</a:t>
            </a:r>
            <a:endParaRPr lang="en-US" sz="1600" dirty="0"/>
          </a:p>
          <a:p>
            <a:pPr algn="l"/>
            <a:r>
              <a:rPr lang="en-US" sz="1600" dirty="0" smtClean="0"/>
              <a:t>VP and DevOps Advocate</a:t>
            </a:r>
          </a:p>
          <a:p>
            <a:pPr algn="l"/>
            <a:r>
              <a:rPr lang="en-US" sz="1600" dirty="0" smtClean="0"/>
              <a:t>Sonatype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9184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haping-enterprise-architecture-33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07" y="1294462"/>
            <a:ext cx="5993190" cy="4499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11" y="5948507"/>
            <a:ext cx="3898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Source: http</a:t>
            </a:r>
            <a:r>
              <a:rPr lang="en-US" sz="1000" dirty="0">
                <a:hlinkClick r:id="rId3"/>
              </a:rPr>
              <a:t>://www.slideshare.net/wso2.org/2014-01reshaping-</a:t>
            </a:r>
            <a:r>
              <a:rPr lang="en-US" sz="1000" dirty="0" smtClean="0">
                <a:hlinkClick r:id="rId3"/>
              </a:rPr>
              <a:t>ea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WS02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8" name="Picture 7" descr="Screen Shot 2015-07-09 at 4.09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87" y="329700"/>
            <a:ext cx="850095" cy="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0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ops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64"/>
          <a:stretch/>
        </p:blipFill>
        <p:spPr>
          <a:xfrm>
            <a:off x="1385306" y="1403133"/>
            <a:ext cx="5778477" cy="44115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47168" y="5968866"/>
            <a:ext cx="39421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hlinkClick r:id="rId3"/>
              </a:rPr>
              <a:t>Source: http</a:t>
            </a:r>
            <a:r>
              <a:rPr lang="en-US" sz="1050" dirty="0">
                <a:hlinkClick r:id="rId3"/>
              </a:rPr>
              <a:t>://www.momentumsi.com/devops-implementations</a:t>
            </a:r>
            <a:r>
              <a:rPr lang="en-US" sz="1050" dirty="0" smtClean="0">
                <a:hlinkClick r:id="rId3"/>
              </a:rPr>
              <a:t>/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pic>
        <p:nvPicPr>
          <p:cNvPr id="7" name="Picture 6" descr="devops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3" t="11818" r="6770" b="71803"/>
          <a:stretch/>
        </p:blipFill>
        <p:spPr>
          <a:xfrm>
            <a:off x="7163783" y="236096"/>
            <a:ext cx="1817403" cy="6350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Momentum SI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51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255" y="146226"/>
            <a:ext cx="8229600" cy="1143000"/>
          </a:xfrm>
        </p:spPr>
        <p:txBody>
          <a:bodyPr/>
          <a:lstStyle/>
          <a:p>
            <a:pPr algn="l"/>
            <a:r>
              <a:rPr lang="en-US" sz="2200" b="1" dirty="0" smtClean="0">
                <a:solidFill>
                  <a:srgbClr val="087FB8"/>
                </a:solidFill>
              </a:rPr>
              <a:t>Learn from the Experts on October 1, 2015</a:t>
            </a:r>
            <a:endParaRPr lang="en-US" sz="2200" b="1" dirty="0">
              <a:solidFill>
                <a:srgbClr val="087FB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Screen Shot 2015-09-09 at 11.16.5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2" t="20425" r="54376" b="10002"/>
          <a:stretch/>
        </p:blipFill>
        <p:spPr>
          <a:xfrm>
            <a:off x="782941" y="2092589"/>
            <a:ext cx="2001353" cy="2052429"/>
          </a:xfrm>
          <a:prstGeom prst="rect">
            <a:avLst/>
          </a:prstGeom>
        </p:spPr>
      </p:pic>
      <p:pic>
        <p:nvPicPr>
          <p:cNvPr id="8" name="Picture 7" descr="Screen Shot 2015-09-09 at 11.16.5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5" t="20042" r="20730" b="11254"/>
          <a:stretch/>
        </p:blipFill>
        <p:spPr>
          <a:xfrm>
            <a:off x="6363855" y="2105416"/>
            <a:ext cx="2107193" cy="202677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560212" y="2105416"/>
            <a:ext cx="2019450" cy="2026774"/>
            <a:chOff x="486833" y="1744564"/>
            <a:chExt cx="2019450" cy="2026774"/>
          </a:xfrm>
        </p:grpSpPr>
        <p:pic>
          <p:nvPicPr>
            <p:cNvPr id="9" name="Picture 8" descr="Screen Shot 2015-09-09 at 11.16.53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" t="20992" r="88378" b="10303"/>
            <a:stretch/>
          </p:blipFill>
          <p:spPr>
            <a:xfrm>
              <a:off x="486833" y="1744564"/>
              <a:ext cx="1937207" cy="2026774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324818" y="2206773"/>
              <a:ext cx="181465" cy="513526"/>
            </a:xfrm>
            <a:prstGeom prst="line">
              <a:avLst/>
            </a:prstGeom>
            <a:ln w="76200" cmpd="sng">
              <a:solidFill>
                <a:schemeClr val="bg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117718" y="4364967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sz="1100" b="1" dirty="0" smtClean="0">
                <a:solidFill>
                  <a:schemeClr val="accent5"/>
                </a:solidFill>
                <a:latin typeface="Calibri"/>
                <a:cs typeface="Calibri"/>
              </a:rPr>
              <a:t>Dave Farley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Founder and Director,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Continuous Delivery Ltd.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Co-Author of 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Continuous Delivery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 smtClean="0">
                <a:solidFill>
                  <a:srgbClr val="3366FF"/>
                </a:solidFill>
                <a:latin typeface="Calibri"/>
                <a:cs typeface="Calibri"/>
              </a:rPr>
              <a:t>@davefarley77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1818" y="4358027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sz="1100" b="1" dirty="0" smtClean="0">
                <a:solidFill>
                  <a:schemeClr val="accent5"/>
                </a:solidFill>
                <a:latin typeface="Calibri"/>
                <a:cs typeface="Calibri"/>
              </a:rPr>
              <a:t>Curtis Yanko </a:t>
            </a:r>
          </a:p>
          <a:p>
            <a:pPr algn="ctr"/>
            <a:r>
              <a:rPr lang="en-US" sz="1100" dirty="0">
                <a:solidFill>
                  <a:schemeClr val="accent5"/>
                </a:solidFill>
                <a:latin typeface="Calibri"/>
                <a:cs typeface="Calibri"/>
              </a:rPr>
              <a:t>DevOps </a:t>
            </a:r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Coach,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Sonatype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Former Architecture Manager,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DevOps Center of Excellence</a:t>
            </a: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 smtClean="0">
                <a:solidFill>
                  <a:srgbClr val="3366FF"/>
                </a:solidFill>
                <a:latin typeface="Calibri"/>
                <a:cs typeface="Calibri"/>
              </a:rPr>
              <a:t>@OnCommit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61078" y="4364967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sz="1100" b="1" dirty="0" smtClean="0">
                <a:solidFill>
                  <a:schemeClr val="accent5"/>
                </a:solidFill>
                <a:latin typeface="Calibri"/>
                <a:cs typeface="Calibri"/>
              </a:rPr>
              <a:t>Brian Dawson 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DevOps Evangelist,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CloudBees</a:t>
            </a: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>
                <a:solidFill>
                  <a:schemeClr val="accent5"/>
                </a:solidFill>
                <a:latin typeface="Calibri"/>
                <a:cs typeface="Calibri"/>
              </a:rPr>
              <a:t>Former Manager,</a:t>
            </a:r>
          </a:p>
          <a:p>
            <a:pPr algn="ctr"/>
            <a:r>
              <a:rPr lang="en-US" sz="1100" dirty="0">
                <a:solidFill>
                  <a:schemeClr val="accent5"/>
                </a:solidFill>
                <a:latin typeface="Calibri"/>
                <a:cs typeface="Calibri"/>
              </a:rPr>
              <a:t>Enterprise Agile Transformation Practice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CollabNet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 smtClean="0">
                <a:solidFill>
                  <a:srgbClr val="3366FF"/>
                </a:solidFill>
                <a:latin typeface="Calibri"/>
                <a:cs typeface="Calibri"/>
              </a:rPr>
              <a:t>@BrianVDawson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98892" y="721712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endParaRPr lang="en-US" sz="28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638" y="901663"/>
            <a:ext cx="4935259" cy="60952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any enterprise implementation of DevOps or Continuous Delivery, </a:t>
            </a:r>
            <a:r>
              <a:rPr lang="en-US" sz="9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 </a:t>
            </a:r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important to have a reference architecture and pipeline defined. Learn from their best practices for securing new investments, driving process changes, and selecting tools to support their software factories.</a:t>
            </a:r>
            <a:endParaRPr lang="en-US" sz="900" i="1" dirty="0" smtClean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" name="Rounded Rectangle 19"/>
          <p:cNvSpPr/>
          <p:nvPr/>
        </p:nvSpPr>
        <p:spPr bwMode="gray">
          <a:xfrm>
            <a:off x="6147877" y="560829"/>
            <a:ext cx="2357871" cy="681668"/>
          </a:xfrm>
          <a:prstGeom prst="roundRect">
            <a:avLst/>
          </a:prstGeom>
          <a:solidFill>
            <a:srgbClr val="478E31"/>
          </a:solidFill>
          <a:ln>
            <a:headEnd type="triangle" w="lg" len="lg"/>
            <a:tailEnd type="triangle" w="lg" len="lg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RSVP Today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@ bit.ly/DevOpsTrio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57" y="5893876"/>
            <a:ext cx="199701" cy="1997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077" y="5893876"/>
            <a:ext cx="199701" cy="1997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066" y="5893876"/>
            <a:ext cx="199701" cy="19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1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822-380A-C44A-81E1-83E9E6BA5521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0897" y="6021715"/>
            <a:ext cx="50449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http://</a:t>
            </a:r>
            <a:r>
              <a:rPr lang="en-US" sz="800" dirty="0" err="1"/>
              <a:t>goobbe.com</a:t>
            </a:r>
            <a:r>
              <a:rPr lang="en-US" sz="800" dirty="0"/>
              <a:t>/questions/7339261/how-can-we-execute-</a:t>
            </a:r>
            <a:r>
              <a:rPr lang="en-US" sz="800" dirty="0" err="1"/>
              <a:t>jenkins</a:t>
            </a:r>
            <a:r>
              <a:rPr lang="en-US" sz="800" dirty="0"/>
              <a:t>-job-using-other-user-credential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Goobbe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25" y="753251"/>
            <a:ext cx="7922921" cy="52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Ops_v2_460x3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8" y="1188625"/>
            <a:ext cx="6601452" cy="46640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841" y="6007374"/>
            <a:ext cx="42559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hlinkClick r:id="rId3"/>
              </a:rPr>
              <a:t>Source: http</a:t>
            </a:r>
            <a:r>
              <a:rPr lang="en-US" sz="1050" dirty="0">
                <a:hlinkClick r:id="rId3"/>
              </a:rPr>
              <a:t>://www-935.ibm.com/services/us/gbs/online/</a:t>
            </a:r>
            <a:r>
              <a:rPr lang="en-US" sz="1050" dirty="0" smtClean="0">
                <a:hlinkClick r:id="rId3"/>
              </a:rPr>
              <a:t>devops.html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IBM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859" y="274638"/>
            <a:ext cx="1386423" cy="6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8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897" y="6021715"/>
            <a:ext cx="9006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 https://</a:t>
            </a:r>
            <a:r>
              <a:rPr lang="en-US" sz="1000" dirty="0" err="1"/>
              <a:t>www.ibm.com</a:t>
            </a:r>
            <a:r>
              <a:rPr lang="en-US" sz="1000" dirty="0"/>
              <a:t>/</a:t>
            </a:r>
            <a:r>
              <a:rPr lang="en-US" sz="1000" dirty="0" err="1"/>
              <a:t>developerworks</a:t>
            </a:r>
            <a:r>
              <a:rPr lang="en-US" sz="1000" dirty="0"/>
              <a:t>/community/blogs/c914709e-8097-4537-92ef-8982fc416138/entry/</a:t>
            </a:r>
            <a:r>
              <a:rPr lang="en-US" sz="1000" dirty="0" err="1"/>
              <a:t>we_reach_our_goal_with_devops?lang</a:t>
            </a:r>
            <a:r>
              <a:rPr lang="en-US" sz="1000" dirty="0"/>
              <a:t>=en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IBM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02" y="808144"/>
            <a:ext cx="6025874" cy="4997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859" y="274638"/>
            <a:ext cx="1386423" cy="6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-pulse-2013-session-devops-for-mobile-apps-42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1" y="1009237"/>
            <a:ext cx="6370552" cy="4782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421" y="5961567"/>
            <a:ext cx="5822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Source: http</a:t>
            </a:r>
            <a:r>
              <a:rPr lang="en-US" sz="1000" dirty="0">
                <a:hlinkClick r:id="rId3"/>
              </a:rPr>
              <a:t>://www.slideshare.net/sanjeev-sharma/ibm-pulse-2013-session-devops-for-mobile-</a:t>
            </a:r>
            <a:r>
              <a:rPr lang="en-US" sz="1000" dirty="0" smtClean="0">
                <a:hlinkClick r:id="rId3"/>
              </a:rPr>
              <a:t>apps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IBM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859" y="261810"/>
            <a:ext cx="1386423" cy="6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48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83" y="1102148"/>
            <a:ext cx="6114176" cy="4590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365" y="6028484"/>
            <a:ext cx="5359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Source: http</a:t>
            </a:r>
            <a:r>
              <a:rPr lang="en-US" sz="1000" dirty="0">
                <a:hlinkClick r:id="rId3"/>
              </a:rPr>
              <a:t>://www.slideshare.net/MichaelElder/cdo-1426-trends-and-future-for-dev-</a:t>
            </a:r>
            <a:r>
              <a:rPr lang="en-US" sz="1000" dirty="0" smtClean="0">
                <a:hlinkClick r:id="rId3"/>
              </a:rPr>
              <a:t>opsv51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IBM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859" y="274638"/>
            <a:ext cx="1386423" cy="6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4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20" y="1417638"/>
            <a:ext cx="7497757" cy="4240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5842" y="6001904"/>
            <a:ext cx="2369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Source: http</a:t>
            </a:r>
            <a:r>
              <a:rPr lang="en-US" sz="1000" dirty="0">
                <a:hlinkClick r:id="rId3"/>
              </a:rPr>
              <a:t>://www.ozsofts.com/?p=</a:t>
            </a:r>
            <a:r>
              <a:rPr lang="en-US" sz="1000" dirty="0" smtClean="0">
                <a:hlinkClick r:id="rId3"/>
              </a:rPr>
              <a:t>15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OZsofts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841" y="281231"/>
            <a:ext cx="1744495" cy="63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0" y="747654"/>
            <a:ext cx="7364569" cy="4943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825" y="5932017"/>
            <a:ext cx="4286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hlinkClick r:id="rId3"/>
              </a:rPr>
              <a:t>Source: http</a:t>
            </a:r>
            <a:r>
              <a:rPr lang="en-US" sz="1050" dirty="0">
                <a:hlinkClick r:id="rId3"/>
              </a:rPr>
              <a:t>://java.dzone.com/articles/anatomy-devops-</a:t>
            </a:r>
            <a:r>
              <a:rPr lang="en-US" sz="1050" dirty="0" smtClean="0">
                <a:hlinkClick r:id="rId3"/>
              </a:rPr>
              <a:t>orchestration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MaestroDev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900" y="274638"/>
            <a:ext cx="2462900" cy="6381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33968" y="912753"/>
            <a:ext cx="3220125" cy="7676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3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chemeClr val="accent1"/>
                </a:solidFill>
                <a:latin typeface="+mn-lt"/>
              </a:rPr>
              <a:t>Common Elements of the Software Supply Chain</a:t>
            </a:r>
            <a:endParaRPr lang="en-US" sz="2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21754" y="1534102"/>
            <a:ext cx="7526323" cy="4162998"/>
            <a:chOff x="-112276" y="1518790"/>
            <a:chExt cx="8780026" cy="48564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4778" y="1610862"/>
              <a:ext cx="1855053" cy="45448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9558" y="4063571"/>
              <a:ext cx="1030656" cy="10169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062804"/>
              <a:ext cx="1996384" cy="9981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5736" y="2988129"/>
              <a:ext cx="1392410" cy="58017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5736" y="5507221"/>
              <a:ext cx="1803469" cy="8680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8657" y="2817030"/>
              <a:ext cx="1502540" cy="75127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1518790"/>
              <a:ext cx="2432783" cy="67386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12276" y="2817030"/>
              <a:ext cx="2344167" cy="75562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21843" y="1590293"/>
              <a:ext cx="2645907" cy="6023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49446" y="4432300"/>
              <a:ext cx="2567675" cy="3766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76462" y="5552124"/>
              <a:ext cx="885885" cy="76825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710" y="5056047"/>
            <a:ext cx="2194847" cy="7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48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26" y="1417638"/>
            <a:ext cx="7469053" cy="4202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842" y="5928379"/>
            <a:ext cx="5566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hlinkClick r:id="rId3"/>
              </a:rPr>
              <a:t>Source: http</a:t>
            </a:r>
            <a:r>
              <a:rPr lang="en-US" sz="1050" dirty="0">
                <a:hlinkClick r:id="rId3"/>
              </a:rPr>
              <a:t>://www.slideshare.net/akr2010/blueprinting-devops-for-digital-</a:t>
            </a:r>
            <a:r>
              <a:rPr lang="en-US" sz="1050" dirty="0" smtClean="0">
                <a:hlinkClick r:id="rId3"/>
              </a:rPr>
              <a:t>transformationv4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The Open Group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136372"/>
            <a:ext cx="2921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4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29" y="1456125"/>
            <a:ext cx="6812446" cy="4501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897" y="6021715"/>
            <a:ext cx="3570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Source: http://agiletrick.com/devops/architecture-of-devops/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AgileTrick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5-07-09 at 4.30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79" y="115448"/>
            <a:ext cx="1617577" cy="9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896" y="6021715"/>
            <a:ext cx="4843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1F497D"/>
                </a:solidFill>
              </a:rPr>
              <a:t>Source</a:t>
            </a:r>
            <a:r>
              <a:rPr lang="en-US" sz="1000" dirty="0">
                <a:solidFill>
                  <a:srgbClr val="1F497D"/>
                </a:solidFill>
              </a:rPr>
              <a:t>: http://</a:t>
            </a:r>
            <a:r>
              <a:rPr lang="en-US" sz="1000" dirty="0" err="1">
                <a:solidFill>
                  <a:srgbClr val="1F497D"/>
                </a:solidFill>
              </a:rPr>
              <a:t>www.devopsbydesign.com</a:t>
            </a:r>
            <a:endParaRPr lang="en-US" sz="1000" dirty="0">
              <a:solidFill>
                <a:srgbClr val="1F497D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DevOps by Design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16" y="1564977"/>
            <a:ext cx="7794722" cy="3919380"/>
          </a:xfrm>
          <a:prstGeom prst="rect">
            <a:avLst/>
          </a:prstGeom>
        </p:spPr>
      </p:pic>
      <p:pic>
        <p:nvPicPr>
          <p:cNvPr id="8" name="Picture 7" descr="Screen Shot 2015-07-09 at 4.34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88" y="274638"/>
            <a:ext cx="3160612" cy="3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81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897" y="6021715"/>
            <a:ext cx="8847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 http://h30499.www3.hp.com/t5/Grounded-in-the-Cloud/Transform-DevOps-with-Application-Release-Automation/</a:t>
            </a:r>
            <a:r>
              <a:rPr lang="en-US" sz="1000" dirty="0" err="1"/>
              <a:t>ba</a:t>
            </a:r>
            <a:r>
              <a:rPr lang="en-US" sz="1000" dirty="0"/>
              <a:t>-p/5952497#.VZ7dGVxTUqg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HP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9144000" cy="42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78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897" y="6021715"/>
            <a:ext cx="504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 http://</a:t>
            </a:r>
            <a:r>
              <a:rPr lang="en-US" sz="1000" dirty="0" err="1"/>
              <a:t>eltjopoort.blogspot.com</a:t>
            </a:r>
            <a:r>
              <a:rPr lang="en-US" sz="1000" dirty="0"/>
              <a:t>/2014/08/how-</a:t>
            </a:r>
            <a:r>
              <a:rPr lang="en-US" sz="1000" dirty="0" err="1"/>
              <a:t>devops</a:t>
            </a:r>
            <a:r>
              <a:rPr lang="en-US" sz="1000" dirty="0"/>
              <a:t>-impacts-</a:t>
            </a:r>
            <a:r>
              <a:rPr lang="en-US" sz="1000" dirty="0" err="1"/>
              <a:t>architecture.html</a:t>
            </a:r>
            <a:r>
              <a:rPr lang="en-US" sz="1000" dirty="0"/>
              <a:t>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Eltjo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5" y="1237894"/>
            <a:ext cx="7633365" cy="42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7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897" y="6021715"/>
            <a:ext cx="7340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 https://</a:t>
            </a:r>
            <a:r>
              <a:rPr lang="en-US" sz="1000" dirty="0" err="1"/>
              <a:t>www.datapipe.com</a:t>
            </a:r>
            <a:r>
              <a:rPr lang="en-US" sz="1000" dirty="0"/>
              <a:t>/blog/2015/02/24/integrate-azure-into-your-devops-with-datapipe-managed-cloud-for-azure/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DATAPIPE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64" y="1102429"/>
            <a:ext cx="8104836" cy="456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14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897" y="6021715"/>
            <a:ext cx="3043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 http://</a:t>
            </a:r>
            <a:r>
              <a:rPr lang="en-US" sz="1000" dirty="0" err="1"/>
              <a:t>devops.sys-con.com</a:t>
            </a:r>
            <a:r>
              <a:rPr lang="en-US" sz="1000" dirty="0"/>
              <a:t>/node/3359638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Spirent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3" name="Picture 2" descr="Screen Shot 2015-07-09 at 4.5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4" y="1090353"/>
            <a:ext cx="8096547" cy="46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82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897" y="6021715"/>
            <a:ext cx="49321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 http://</a:t>
            </a:r>
            <a:r>
              <a:rPr lang="en-US" sz="1000" dirty="0" err="1"/>
              <a:t>www.alwaysagileconsulting.com</a:t>
            </a:r>
            <a:r>
              <a:rPr lang="en-US" sz="1000" dirty="0"/>
              <a:t>/category/</a:t>
            </a:r>
            <a:r>
              <a:rPr lang="en-US" sz="1000" dirty="0" err="1"/>
              <a:t>continuousdelivery</a:t>
            </a:r>
            <a:r>
              <a:rPr lang="en-US" sz="1000" dirty="0"/>
              <a:t>/page/5/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Always Agile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181811" cy="36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75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822-380A-C44A-81E1-83E9E6BA5521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4" y="1398217"/>
            <a:ext cx="8049550" cy="4306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897" y="6021715"/>
            <a:ext cx="75466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http://</a:t>
            </a:r>
            <a:r>
              <a:rPr lang="en-US" sz="800" dirty="0" err="1"/>
              <a:t>blog.assembla.com</a:t>
            </a:r>
            <a:r>
              <a:rPr lang="en-US" sz="800" dirty="0"/>
              <a:t>/</a:t>
            </a:r>
            <a:r>
              <a:rPr lang="en-US" sz="800" dirty="0" err="1"/>
              <a:t>AssemblaBlog</a:t>
            </a:r>
            <a:r>
              <a:rPr lang="en-US" sz="800" dirty="0"/>
              <a:t>/</a:t>
            </a:r>
            <a:r>
              <a:rPr lang="en-US" sz="800" dirty="0" err="1"/>
              <a:t>tabid</a:t>
            </a:r>
            <a:r>
              <a:rPr lang="en-US" sz="800" dirty="0"/>
              <a:t>/12618/bid/92411/Continuous-Delivery-vs-Continuous-Deployment-vs-Continuous-Integration-Wait-huh.aspx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Assembla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852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822-380A-C44A-81E1-83E9E6BA5521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0897" y="6021715"/>
            <a:ext cx="5382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1" y="1000561"/>
            <a:ext cx="8015339" cy="480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4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hieving-devops-using-open-source-tools-in-the-enterprise-15-6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95" y="1569014"/>
            <a:ext cx="5750154" cy="43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9817" y="6099484"/>
            <a:ext cx="6694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http://www.slideshare.net/collabNet/achieving-devops-using-open-source-tools-in-the-</a:t>
            </a:r>
            <a:r>
              <a:rPr lang="en-US" sz="1200" dirty="0" smtClean="0">
                <a:hlinkClick r:id="rId4"/>
              </a:rPr>
              <a:t>enterprise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CollabNet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731" y="275747"/>
            <a:ext cx="1569648" cy="49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0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822-380A-C44A-81E1-83E9E6BA5521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0897" y="6021715"/>
            <a:ext cx="39292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http://</a:t>
            </a:r>
            <a:r>
              <a:rPr lang="en-US" sz="800" dirty="0" err="1"/>
              <a:t>www.girikon.com</a:t>
            </a:r>
            <a:r>
              <a:rPr lang="en-US" sz="800" dirty="0"/>
              <a:t>/services/professional-services/</a:t>
            </a:r>
            <a:r>
              <a:rPr lang="en-US" sz="800" dirty="0" err="1"/>
              <a:t>devops</a:t>
            </a:r>
            <a:r>
              <a:rPr lang="en-US" sz="800" dirty="0"/>
              <a:t>-automation/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Girikon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95" y="1074658"/>
            <a:ext cx="6472785" cy="4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29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822-380A-C44A-81E1-83E9E6BA5521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0897" y="6021715"/>
            <a:ext cx="2646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 http://</a:t>
            </a:r>
            <a:r>
              <a:rPr lang="en-US" sz="800" dirty="0" err="1"/>
              <a:t>niek.bartholomeus.be</a:t>
            </a:r>
            <a:r>
              <a:rPr lang="en-US" sz="800" dirty="0"/>
              <a:t>/category/</a:t>
            </a:r>
            <a:r>
              <a:rPr lang="en-US" sz="800" dirty="0" err="1"/>
              <a:t>devops</a:t>
            </a:r>
            <a:r>
              <a:rPr lang="en-US" sz="800" dirty="0"/>
              <a:t>/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Bartholomeus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47" y="1141664"/>
            <a:ext cx="6321207" cy="47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14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44925" y="1029628"/>
            <a:ext cx="2866078" cy="1132417"/>
          </a:xfrm>
        </p:spPr>
        <p:txBody>
          <a:bodyPr/>
          <a:lstStyle/>
          <a:p>
            <a:r>
              <a:rPr lang="en-US" sz="2800" dirty="0" smtClean="0"/>
              <a:t>2015 State of the Software Supply Chain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44926" y="1610500"/>
            <a:ext cx="2866078" cy="1661586"/>
          </a:xfrm>
        </p:spPr>
        <p:txBody>
          <a:bodyPr/>
          <a:lstStyle/>
          <a:p>
            <a:pPr algn="l"/>
            <a:r>
              <a:rPr lang="en-US" dirty="0"/>
              <a:t>bit.ly/</a:t>
            </a:r>
            <a:r>
              <a:rPr lang="en-US" dirty="0" err="1" smtClean="0"/>
              <a:t>SoftwareSupplyChain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65875"/>
            <a:ext cx="517525" cy="365125"/>
          </a:xfrm>
        </p:spPr>
        <p:txBody>
          <a:bodyPr/>
          <a:lstStyle/>
          <a:p>
            <a:fld id="{133CF2A4-CAF6-4D4D-9789-110A2B05844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65875"/>
            <a:ext cx="2133600" cy="365125"/>
          </a:xfrm>
        </p:spPr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pic>
        <p:nvPicPr>
          <p:cNvPr id="10" name="Picture 9" descr="Screen Shot 2015-07-08 at 9.08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080">
            <a:off x="237776" y="99223"/>
            <a:ext cx="4953924" cy="6432709"/>
          </a:xfrm>
          <a:prstGeom prst="rect">
            <a:avLst/>
          </a:prstGeom>
        </p:spPr>
      </p:pic>
      <p:pic>
        <p:nvPicPr>
          <p:cNvPr id="8" name="Picture 7" descr="Screen Shot 2015-07-24 at 10.54.1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28" y="3843658"/>
            <a:ext cx="2343670" cy="2224581"/>
          </a:xfrm>
          <a:prstGeom prst="rect">
            <a:avLst/>
          </a:prstGeom>
        </p:spPr>
      </p:pic>
      <p:pic>
        <p:nvPicPr>
          <p:cNvPr id="11" name="Picture 10" descr="Screen Shot 2015-07-24 at 10.56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45" y="3843657"/>
            <a:ext cx="2739928" cy="222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3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04186" y="1820482"/>
            <a:ext cx="2866078" cy="1132417"/>
          </a:xfrm>
        </p:spPr>
        <p:txBody>
          <a:bodyPr/>
          <a:lstStyle/>
          <a:p>
            <a:r>
              <a:rPr lang="en-US" sz="2800" dirty="0" smtClean="0"/>
              <a:t>Join the Conversation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04187" y="2751720"/>
            <a:ext cx="2866078" cy="695475"/>
          </a:xfrm>
        </p:spPr>
        <p:txBody>
          <a:bodyPr/>
          <a:lstStyle/>
          <a:p>
            <a:r>
              <a:rPr lang="en-US" dirty="0" smtClean="0"/>
              <a:t>bit.ly</a:t>
            </a:r>
            <a:r>
              <a:rPr lang="en-US" dirty="0"/>
              <a:t>/1Fc7BRV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65875"/>
            <a:ext cx="517525" cy="365125"/>
          </a:xfrm>
        </p:spPr>
        <p:txBody>
          <a:bodyPr/>
          <a:lstStyle/>
          <a:p>
            <a:fld id="{133CF2A4-CAF6-4D4D-9789-110A2B05844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65875"/>
            <a:ext cx="2133600" cy="365125"/>
          </a:xfrm>
        </p:spPr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pic>
        <p:nvPicPr>
          <p:cNvPr id="2" name="Picture 1" descr="Screen Shot 2015-03-18 at 10.08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295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3930" y="3367465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endParaRPr lang="en-US" sz="28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8263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04186" y="1820482"/>
            <a:ext cx="2866078" cy="1132417"/>
          </a:xfrm>
        </p:spPr>
        <p:txBody>
          <a:bodyPr/>
          <a:lstStyle/>
          <a:p>
            <a:r>
              <a:rPr lang="en-US" sz="2800" dirty="0" smtClean="0"/>
              <a:t>Want More?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04187" y="3002044"/>
            <a:ext cx="2866078" cy="69547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Check out Volume 1 </a:t>
            </a:r>
            <a:r>
              <a:rPr lang="en-US" dirty="0"/>
              <a:t>at:</a:t>
            </a:r>
            <a:br>
              <a:rPr lang="en-US" dirty="0"/>
            </a:br>
            <a:r>
              <a:rPr lang="en-US" dirty="0" smtClean="0"/>
              <a:t>bit.ly</a:t>
            </a:r>
            <a:r>
              <a:rPr lang="en-US" dirty="0"/>
              <a:t>/1etAa2d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65875"/>
            <a:ext cx="517525" cy="365125"/>
          </a:xfrm>
        </p:spPr>
        <p:txBody>
          <a:bodyPr/>
          <a:lstStyle/>
          <a:p>
            <a:fld id="{133CF2A4-CAF6-4D4D-9789-110A2B05844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65875"/>
            <a:ext cx="2133600" cy="365125"/>
          </a:xfrm>
        </p:spPr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63930" y="3367465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endParaRPr lang="en-US" sz="28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Screen Shot 2015-07-27 at 10.10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76" y="1440314"/>
            <a:ext cx="5127016" cy="385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4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Nhan</a:t>
            </a:r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 Ngo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764" y="5700455"/>
            <a:ext cx="8703216" cy="3973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Source: </a:t>
            </a:r>
            <a:r>
              <a:rPr lang="en-US" sz="1200" dirty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http://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continuousdelivery.com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</a:p>
        </p:txBody>
      </p:sp>
      <p:pic>
        <p:nvPicPr>
          <p:cNvPr id="6" name="Picture 5" descr="Screen Shot 2015-07-09 at 5.02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20" y="1257112"/>
            <a:ext cx="6040201" cy="4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Nhan</a:t>
            </a:r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 Ngo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764" y="5700455"/>
            <a:ext cx="8703216" cy="3973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Source: </a:t>
            </a:r>
            <a:r>
              <a:rPr lang="en-US" sz="1200" dirty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http://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continuousdelivery.com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</a:p>
        </p:txBody>
      </p:sp>
      <p:pic>
        <p:nvPicPr>
          <p:cNvPr id="3" name="Picture 2" descr="Screen Shot 2015-07-09 at 5.03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68" y="1244285"/>
            <a:ext cx="6079125" cy="43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8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Nhan</a:t>
            </a:r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 Ngo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764" y="5700455"/>
            <a:ext cx="8703216" cy="3973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Source: </a:t>
            </a:r>
            <a:r>
              <a:rPr lang="en-US" sz="1200" dirty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http://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continuousdelivery.com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</a:p>
        </p:txBody>
      </p:sp>
      <p:pic>
        <p:nvPicPr>
          <p:cNvPr id="4" name="Picture 3" descr="Screen Shot 2015-07-09 at 5.03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62" y="1264128"/>
            <a:ext cx="6193289" cy="4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7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Nhan</a:t>
            </a:r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 Ngo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764" y="5700455"/>
            <a:ext cx="8703216" cy="3973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Source: </a:t>
            </a:r>
            <a:r>
              <a:rPr lang="en-US" sz="1200" dirty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http://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continuousdelivery.com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</a:p>
        </p:txBody>
      </p:sp>
      <p:pic>
        <p:nvPicPr>
          <p:cNvPr id="3" name="Picture 2" descr="Screen Shot 2015-07-09 at 5.03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19" y="1321251"/>
            <a:ext cx="5849632" cy="41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5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ving-enterprise-architecture-redesign-cloudnative-platforms-apis-and-devops-19-6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36" y="1546840"/>
            <a:ext cx="5627875" cy="4225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237" y="5990690"/>
            <a:ext cx="7305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1F497D"/>
                </a:solidFill>
                <a:hlinkClick r:id="rId4"/>
              </a:rPr>
              <a:t>Source: http</a:t>
            </a:r>
            <a:r>
              <a:rPr lang="en-US" sz="1000" dirty="0">
                <a:solidFill>
                  <a:srgbClr val="1F497D"/>
                </a:solidFill>
                <a:hlinkClick r:id="rId4"/>
              </a:rPr>
              <a:t>://www.slideshare.net/cobiacomm/driving-enterprise-architecture-redesign-cloudnative-platforms-apis-and-</a:t>
            </a:r>
            <a:r>
              <a:rPr lang="en-US" sz="1000" dirty="0" smtClean="0">
                <a:solidFill>
                  <a:srgbClr val="1F497D"/>
                </a:solidFill>
                <a:hlinkClick r:id="rId4"/>
              </a:rPr>
              <a:t>devops</a:t>
            </a:r>
            <a:r>
              <a:rPr lang="en-US" sz="1000" dirty="0" smtClean="0">
                <a:solidFill>
                  <a:srgbClr val="1F497D"/>
                </a:solidFill>
              </a:rPr>
              <a:t> </a:t>
            </a:r>
            <a:endParaRPr lang="en-US" sz="1000" dirty="0">
              <a:solidFill>
                <a:srgbClr val="1F497D"/>
              </a:solidFill>
            </a:endParaRPr>
          </a:p>
        </p:txBody>
      </p:sp>
      <p:pic>
        <p:nvPicPr>
          <p:cNvPr id="2" name="Picture 1" descr="Screen Shot 2015-07-09 at 4.09.5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87" y="329700"/>
            <a:ext cx="850095" cy="7937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464037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WS02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485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2"/>
                </a:solidFill>
                <a:latin typeface="Arial"/>
                <a:cs typeface="Arial"/>
              </a:rPr>
              <a:t>According to </a:t>
            </a:r>
            <a:r>
              <a:rPr lang="en-US" sz="2800" dirty="0" err="1" smtClean="0">
                <a:solidFill>
                  <a:schemeClr val="tx2"/>
                </a:solidFill>
                <a:latin typeface="Arial"/>
                <a:cs typeface="Arial"/>
              </a:rPr>
              <a:t>CodeCentric</a:t>
            </a:r>
            <a:endParaRPr lang="en-US" sz="28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4" name="Picture 3" descr="jenkinsNex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2965"/>
            <a:ext cx="7772400" cy="3451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764" y="5700455"/>
            <a:ext cx="8703216" cy="39735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Source: https</a:t>
            </a:r>
            <a:r>
              <a:rPr lang="en-US" sz="1200" dirty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://blog.codecentric.de/en/2012/08/tutorial-create-a-jenkins-plugin-to-integrate-jenkins-and-nexus-repository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/</a:t>
            </a:r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</a:p>
        </p:txBody>
      </p:sp>
      <p:pic>
        <p:nvPicPr>
          <p:cNvPr id="3" name="Picture 2" descr="Screen Shot 2015-07-09 at 4.08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10" y="590253"/>
            <a:ext cx="2010048" cy="5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33918"/>
      </p:ext>
    </p:extLst>
  </p:cSld>
  <p:clrMapOvr>
    <a:masterClrMapping/>
  </p:clrMapOvr>
</p:sld>
</file>

<file path=ppt/theme/theme1.xml><?xml version="1.0" encoding="utf-8"?>
<a:theme xmlns:a="http://schemas.openxmlformats.org/drawingml/2006/main" name="2012_Template_4x3-1">
  <a:themeElements>
    <a:clrScheme name="Sonatyp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36699"/>
      </a:accent1>
      <a:accent2>
        <a:srgbClr val="F7921E"/>
      </a:accent2>
      <a:accent3>
        <a:srgbClr val="579244"/>
      </a:accent3>
      <a:accent4>
        <a:srgbClr val="E76F24"/>
      </a:accent4>
      <a:accent5>
        <a:srgbClr val="575757"/>
      </a:accent5>
      <a:accent6>
        <a:srgbClr val="087FB8"/>
      </a:accent6>
      <a:hlink>
        <a:srgbClr val="087FB8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28575">
          <a:noFill/>
          <a:round/>
          <a:headEnd type="triangle" w="lg" len="lg"/>
          <a:tailEnd type="triangle" w="lg" len="lg"/>
        </a:ln>
      </a:spPr>
      <a:bodyPr rtlCol="0" anchor="ctr">
        <a:prstTxWarp prst="textNoShape">
          <a:avLst/>
        </a:prstTxWarp>
      </a:bodyPr>
      <a:lstStyle>
        <a:defPPr algn="ctr">
          <a:defRPr/>
        </a:defPPr>
      </a:lstStyle>
    </a:spDef>
    <a:lnDef>
      <a:spPr>
        <a:ln w="28575">
          <a:tailEnd type="non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>
          <a:defRPr sz="2800" dirty="0" smtClean="0">
            <a:solidFill>
              <a:schemeClr val="accent5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131902</TotalTime>
  <Words>992</Words>
  <Application>Microsoft Macintosh PowerPoint</Application>
  <PresentationFormat>On-screen Show (4:3)</PresentationFormat>
  <Paragraphs>145</Paragraphs>
  <Slides>34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2012_Template_4x3-1</vt:lpstr>
      <vt:lpstr>Office Theme</vt:lpstr>
      <vt:lpstr>PowerPoint Presentation</vt:lpstr>
      <vt:lpstr>Common Elements of the Software Supply Chain</vt:lpstr>
      <vt:lpstr>PowerPoint Presentation</vt:lpstr>
      <vt:lpstr>According to Nhan Ngo</vt:lpstr>
      <vt:lpstr>According to Nhan Ngo</vt:lpstr>
      <vt:lpstr>According to Nhan Ngo</vt:lpstr>
      <vt:lpstr>According to Nhan Ngo</vt:lpstr>
      <vt:lpstr>According to WS02</vt:lpstr>
      <vt:lpstr>According to CodeCentric</vt:lpstr>
      <vt:lpstr>PowerPoint Presentation</vt:lpstr>
      <vt:lpstr>PowerPoint Presentation</vt:lpstr>
      <vt:lpstr>Learn from the Experts on October 1,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bit.ly/SoftwareSupplyChain</vt:lpstr>
      <vt:lpstr>bit.ly/1Fc7BRV</vt:lpstr>
      <vt:lpstr>Check out Volume 1 at: bit.ly/1etAa2d </vt:lpstr>
    </vt:vector>
  </TitlesOfParts>
  <Company>Sonatype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Loney</dc:creator>
  <cp:lastModifiedBy>Sonatype</cp:lastModifiedBy>
  <cp:revision>966</cp:revision>
  <cp:lastPrinted>2013-10-24T15:08:16Z</cp:lastPrinted>
  <dcterms:created xsi:type="dcterms:W3CDTF">2014-06-12T00:16:33Z</dcterms:created>
  <dcterms:modified xsi:type="dcterms:W3CDTF">2015-11-13T17:40:21Z</dcterms:modified>
</cp:coreProperties>
</file>